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2.xml" ContentType="application/inkml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sldIdLst>
    <p:sldId id="256" r:id="rId5"/>
    <p:sldId id="272" r:id="rId6"/>
    <p:sldId id="258" r:id="rId7"/>
    <p:sldId id="276" r:id="rId8"/>
    <p:sldId id="259" r:id="rId9"/>
    <p:sldId id="268" r:id="rId10"/>
    <p:sldId id="269" r:id="rId11"/>
    <p:sldId id="270" r:id="rId12"/>
    <p:sldId id="271" r:id="rId13"/>
    <p:sldId id="278" r:id="rId14"/>
    <p:sldId id="274" r:id="rId15"/>
    <p:sldId id="260" r:id="rId16"/>
    <p:sldId id="275" r:id="rId17"/>
    <p:sldId id="262" r:id="rId18"/>
    <p:sldId id="264" r:id="rId19"/>
    <p:sldId id="265" r:id="rId20"/>
    <p:sldId id="279" r:id="rId21"/>
    <p:sldId id="266" r:id="rId22"/>
    <p:sldId id="26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9400" autoAdjust="0"/>
  </p:normalViewPr>
  <p:slideViewPr>
    <p:cSldViewPr snapToGrid="0">
      <p:cViewPr varScale="1">
        <p:scale>
          <a:sx n="63" d="100"/>
          <a:sy n="63" d="100"/>
        </p:scale>
        <p:origin x="8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3" d="100"/>
          <a:sy n="53" d="100"/>
        </p:scale>
        <p:origin x="2648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10-16T23:40:26.7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Group>
    <inkml:annotationXML>
      <emma:emma xmlns:emma="http://www.w3.org/2003/04/emma" version="1.0">
        <emma:interpretation id="{3A4302EF-9BAD-4A25-B015-774FDDB7E9B7}" emma:medium="tactile" emma:mode="ink">
          <msink:context xmlns:msink="http://schemas.microsoft.com/ink/2010/main" type="inkDrawing" rotatedBoundingBox="8820,7989 21800,4370 24787,15080 11806,18699" hotPoints="23020,10947 16889,17079 10757,10947 16889,4816" semanticType="enclosure" shapeName="Circle"/>
        </emma:interpretation>
      </emma:emma>
    </inkml:annotationXML>
    <inkml:trace contextRef="#ctx0" brushRef="#br0">6175 10211 171,'0'0'100,"0"0"-4,0 0-23,-32-19-54,32 19-8,-32-9-6,32 9-1,-42-16 0,17 9 1,-5-7 3,-3 5 1,-8-7 2,-8 4 1,-11-9 1,-2 8 0,-14-8-1,-7 5-1,-10-5-2,-6 2-2,-9-6-1,-6 0-2,-8-5 0,-5-3-1,-11-6 0,-3-3-1,-9-6 0,-3-5-1,-1-3 2,-3-8-2,-3-3 1,-1-2 4,-1-8-4,-2-1 4,0-8-4,0-4 3,3-7-2,-3-2 2,5-5-3,2-9-3,9 0 2,3-9-2,4-3 4,5-2 1,2-7 0,11-4 0,3-8 0,2 1-1,8-3 1,1 5-1,1-7 0,4-7-1,2 0 0,-4-7 0,7 2 0,4-4-1,5-2 2,5-3-2,11 5 0,4-1-1,10 3 1,10 1-1,8-6 0,10-2 0,9-4 1,9-5-4,7-5-1,9-7-1,7-2 2,10-2-2,9 2 2,6-4-1,8 4-1,9 2 3,11 5 1,12 3-2,9 8 2,7 8-2,5 6 3,9 10-2,2 9 1,2 9 0,3 11 0,2 10 1,7 7-2,5 7 2,6 2-2,6 9 1,6 3 0,5 1-1,6 6 2,3-1-2,2 8 2,5 4-2,5 2 2,2 5-1,4-2 1,5 2 0,3 0 0,6 0-1,5 2 0,2 3 0,-4-1 0,4 8 0,-2 2 0,0 4-3,-5 10 4,-2 6-1,-9 6 0,-5 4-1,0 4 2,-7 5 0,-2 5-1,-2 2 1,-1 4 0,1 1-1,-3 2 1,1 0 1,-3 2-2,0 0 1,-5 3 0,-4-1 0,-5-1-1,-5 3 1,1-1 0,-1 0 0,-1-1-1,-4 3 1,6-2 0,2-1 0,-3 3 0,3-3 1,2 3-1,3 0 1,1 2-1,1 0 2,5 1-2,-3 1 3,2-2-3,-2 0 3,0-2-3,0 0-1,-2-2 2,4 2-2,-9-3 1,3 3-2,-1 2 3,-2 3-1,-2 4 2,0 4 0,-7 6 0,0 4 1,-7 6-2,-5 8 2,-6 5-1,-8 6 2,-6 10-2,-3 6 3,-9 7-1,-2 8 2,-10 4-1,1 9-1,-8 7 3,3 2-3,-7 6 2,-2 8-3,-5 7 2,-5 12-2,-4 4 2,-3 5 1,-4 9-4,-2 7 4,-5 5-3,-3 7 3,-6-3-1,2 1 1,-7 1-2,0 1 0,-4-10-1,-3 3-1,-7-7 1,-4 0-1,-8-7 0,-3 0-1,-8 0-1,-7-5 1,-7 3-1,-4-1 2,-3-4-2,-4 2 0,-5-4 0,0-5 1,-7-7 0,1-4 2,-3-5-2,-3-3 0,-6-8 1,0-8-2,-8-4 1,1 2-1,-3 0-1,-1 5 1,-8 0 0,-2 2 0,-10 2 2,1 5-1,-7 0 0,-5 5-1,-5-3 2,-1-5-2,-4 1 2,1 2-1,-2-2-1,-3-3-1,0 0 1,-4-2 2,-5-2-1,-5 0 0,-4-5-1,-5 0 1,-6-4-1,-3-3 0,-3-2-1,-4-5 1,-2-4-1,2-5 2,2-7-2,1-9 1,-1-5-1,5-9 0,2-12 0,5-11 0,0-11-1,4-12 0,3-10 0,-2-8 0,6-12 1,1-5 0,4-5 0,0 1-1,4 0 1,-4-1-1,-2 5 1,2 3 1,-9 4 0,-5 0-1,-2 3 2,-5-1-2,-4 1 2,-1-3-1,-1 0 0,-6 0-1,-4-4 1,3-1-2,2 1-1,-3-8-4,7 3-6,-4-11-17,25 10-80,-14-26-25,24 3-4,-8-29-2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10-16T23:40:26.741"/>
    </inkml:context>
    <inkml:brush xml:id="br0">
      <inkml:brushProperty name="width" value="0.1" units="cm"/>
      <inkml:brushProperty name="height" value="0.1" units="cm"/>
      <inkml:brushProperty name="fitToCurve" value="1"/>
    </inkml:brush>
  </inkml:definitions>
  <inkml:trace contextRef="#ctx0" brushRef="#br0">6175 10211 171,'0'0'100,"0"0"-4,0 0-23,-32-19-54,32 19-8,-32-9-6,32 9-1,-42-16 0,17 9 1,-5-7 3,-3 5 1,-8-7 2,-8 4 1,-11-9 1,-2 8 0,-14-8-1,-7 5-1,-10-5-2,-6 2-2,-9-6-1,-6 0-2,-8-5 0,-5-3-1,-11-6 0,-3-3-1,-9-6 0,-3-5-1,-1-3 2,-3-8-2,-3-3 1,-1-2 4,-1-8-4,-2-1 4,0-8-4,0-4 3,3-7-2,-3-2 2,5-5-3,2-9-3,9 0 2,3-9-2,4-3 4,5-2 1,2-7 0,11-4 0,3-8 0,2 1-1,8-3 1,1 5-1,1-7 0,4-7-1,2 0 0,-4-7 0,7 2 0,4-4-1,5-2 2,5-3-2,11 5 0,4-1-1,10 3 1,10 1-1,8-6 0,10-2 0,9-4 1,9-5-4,7-5-1,9-7-1,7-2 2,10-2-2,9 2 2,6-4-1,8 4-1,9 2 3,11 5 1,12 3-2,9 8 2,7 8-2,5 6 3,9 10-2,2 9 1,2 9 0,3 11 0,2 10 1,7 7-2,5 7 2,6 2-2,6 9 1,6 3 0,5 1-1,6 6 2,3-1-2,2 8 2,5 4-2,5 2 2,2 5-1,4-2 1,5 2 0,3 0 0,6 0-1,5 2 0,2 3 0,-4-1 0,4 8 0,-2 2 0,0 4-3,-5 10 4,-2 6-1,-9 6 0,-5 4-1,0 4 2,-7 5 0,-2 5-1,-2 2 1,-1 4 0,1 1-1,-3 2 1,1 0 1,-3 2-2,0 0 1,-5 3 0,-4-1 0,-5-1-1,-5 3 1,1-1 0,-1 0 0,-1-1-1,-4 3 1,6-2 0,2-1 0,-3 3 0,3-3 1,2 3-1,3 0 1,1 2-1,1 0 2,5 1-2,-3 1 3,2-2-3,-2 0 3,0-2-3,0 0-1,-2-2 2,4 2-2,-9-3 1,3 3-2,-1 2 3,-2 3-1,-2 4 2,0 4 0,-7 6 0,0 4 1,-7 6-2,-5 8 2,-6 5-1,-8 6 2,-6 10-2,-3 6 3,-9 7-1,-2 8 2,-10 4-1,1 9-1,-8 7 3,3 2-3,-7 6 2,-2 8-3,-5 7 2,-5 12-2,-4 4 2,-3 5 1,-4 9-4,-2 7 4,-5 5-3,-3 7 3,-6-3-1,2 1 1,-7 1-2,0 1 0,-4-10-1,-3 3-1,-7-7 1,-4 0-1,-8-7 0,-3 0-1,-8 0-1,-7-5 1,-7 3-1,-4-1 2,-3-4-2,-4 2 0,-5-4 0,0-5 1,-7-7 0,1-4 2,-3-5-2,-3-3 0,-6-8 1,0-8-2,-8-4 1,1 2-1,-3 0-1,-1 5 1,-8 0 0,-2 2 0,-10 2 2,1 5-1,-7 0 0,-5 5-1,-5-3 2,-1-5-2,-4 1 2,1 2-1,-2-2-1,-3-3-1,0 0 1,-4-2 2,-5-2-1,-5 0 0,-4-5-1,-5 0 1,-6-4-1,-3-3 0,-3-2-1,-4-5 1,-2-4-1,2-5 2,2-7-2,1-9 1,-1-5-1,5-9 0,2-12 0,5-11 0,0-11-1,4-12 0,3-10 0,-2-8 0,6-12 1,1-5 0,4-5 0,0 1-1,4 0 1,-4-1-1,-2 5 1,2 3 1,-9 4 0,-5 0-1,-2 3 2,-5-1-2,-4 1 2,-1-3-1,-1 0 0,-6 0-1,-4-4 1,3-1-2,2 1-1,-3-8-4,7 3-6,-4-11-17,25 10-80,-14-26-25,24 3-4,-8-29-2</inkml:trace>
</inkml:ink>
</file>

<file path=ppt/media/image1.jpg>
</file>

<file path=ppt/media/image2.png>
</file>

<file path=ppt/media/image3.png>
</file>

<file path=ppt/media/image4.jpg>
</file>

<file path=ppt/media/image5.jpg>
</file>

<file path=ppt/media/image6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9DDC02-BEDD-4C19-9DA1-7AC9484C7C95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03736-FAAB-44BF-9B0D-E167818EB2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93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</a:t>
            </a:r>
            <a:r>
              <a:rPr lang="en-US" baseline="0" dirty="0" smtClean="0"/>
              <a:t> yourself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2152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7075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for the advertisement campaign for the next soccer </a:t>
            </a:r>
            <a:r>
              <a:rPr lang="en-US" sz="1200" dirty="0" err="1" smtClean="0"/>
              <a:t>worl</a:t>
            </a:r>
            <a:r>
              <a:rPr lang="en-US" sz="1200" dirty="0" smtClean="0"/>
              <a:t> cup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7069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214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8723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C++</a:t>
            </a:r>
            <a:r>
              <a:rPr lang="en-US" baseline="0" dirty="0" smtClean="0"/>
              <a:t> (core C++ values), Productivity, Innovation, Microsoft stack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6176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Likely</a:t>
            </a:r>
            <a:r>
              <a:rPr lang="en-US" baseline="0" dirty="0" smtClean="0"/>
              <a:t> 2 or 3 slides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723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Likely</a:t>
            </a:r>
            <a:r>
              <a:rPr lang="en-US" baseline="0" dirty="0" smtClean="0"/>
              <a:t> 2 or 3 slides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735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for the advertisement campaign for the next soccer </a:t>
            </a:r>
            <a:r>
              <a:rPr lang="en-US" sz="1200" dirty="0" err="1" smtClean="0"/>
              <a:t>worl</a:t>
            </a:r>
            <a:r>
              <a:rPr lang="en-US" sz="1200" dirty="0" smtClean="0"/>
              <a:t> cup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4138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4102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68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WordShift</a:t>
            </a:r>
            <a:r>
              <a:rPr lang="en-US" dirty="0" smtClean="0"/>
              <a:t>: http://www.youtube.com/watch?v=RYOjXFIRNzo </a:t>
            </a:r>
          </a:p>
          <a:p>
            <a:r>
              <a:rPr lang="en-US" dirty="0" smtClean="0"/>
              <a:t>Planetary</a:t>
            </a:r>
            <a:r>
              <a:rPr lang="en-US" smtClean="0"/>
              <a:t>:</a:t>
            </a:r>
            <a:r>
              <a:rPr lang="en-US" baseline="0" smtClean="0"/>
              <a:t> http://www.youtube.com/watch?v=xF34ERDdrjk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5360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We’ll jump around a little! Bear with me…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503736-FAAB-44BF-9B0D-E167818EB26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02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45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790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624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487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5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617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03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931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94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487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29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DE7DE-FAEF-466F-82F3-B6EC41BDAFCE}" type="datetimeFigureOut">
              <a:rPr lang="en-US" smtClean="0"/>
              <a:t>10/17/2013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F02972-FDC2-4746-8532-AB0C7D3FB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196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mailto:Alessandro.Contenti@microsoft.com" TargetMode="External"/><Relationship Id="rId3" Type="http://schemas.openxmlformats.org/officeDocument/2006/relationships/hyperlink" Target="http://blogs.msdn.com/vcblog" TargetMode="External"/><Relationship Id="rId7" Type="http://schemas.openxmlformats.org/officeDocument/2006/relationships/hyperlink" Target="http://visualstudiogallery.msdn.microsoft.com/952cac4e-fe4d-40a8-9656-9ae863bedbff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hannel9.msdn.com/coding4fun/articles/Getting-started-with-Cinder-for-Windows-Store-Apps" TargetMode="External"/><Relationship Id="rId5" Type="http://schemas.openxmlformats.org/officeDocument/2006/relationships/hyperlink" Target="http://channel9.msdn.com/Shows/C9-GoingNative" TargetMode="External"/><Relationship Id="rId4" Type="http://schemas.openxmlformats.org/officeDocument/2006/relationships/hyperlink" Target="http://msdn.microsoft.com/en-us/visualc/default.aspx" TargetMode="External"/><Relationship Id="rId9" Type="http://schemas.openxmlformats.org/officeDocument/2006/relationships/hyperlink" Target="mailto:ebattali@microsoft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/>
              <a:t>New Adventures in C</a:t>
            </a:r>
            <a:r>
              <a:rPr lang="en-US" dirty="0" smtClean="0"/>
              <a:t>++</a:t>
            </a:r>
            <a:br>
              <a:rPr lang="en-US" dirty="0" smtClean="0"/>
            </a:br>
            <a:r>
              <a:rPr lang="en-US" dirty="0" smtClean="0"/>
              <a:t>with </a:t>
            </a:r>
            <a:r>
              <a:rPr lang="en-US" dirty="0"/>
              <a:t>Cinder and More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41848" y="5038344"/>
            <a:ext cx="5026152" cy="1005840"/>
          </a:xfrm>
        </p:spPr>
        <p:txBody>
          <a:bodyPr/>
          <a:lstStyle/>
          <a:p>
            <a:pPr algn="r"/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oct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 2013 | nwcpp.org</a:t>
            </a:r>
          </a:p>
          <a:p>
            <a:pPr algn="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a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le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c</a:t>
            </a:r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ontenti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 | visual </a:t>
            </a:r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c++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d</a:t>
            </a:r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ev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bg2">
                    <a:lumMod val="75000"/>
                  </a:schemeClr>
                </a:solidFill>
              </a:rPr>
              <a:t>mgr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524000" y="3771233"/>
            <a:ext cx="5026152" cy="1005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chemeClr val="bg2">
                    <a:lumMod val="75000"/>
                  </a:schemeClr>
                </a:solidFill>
              </a:rPr>
              <a:t>And a small pitch for VS 2013 </a:t>
            </a:r>
            <a:r>
              <a:rPr lang="en-US" dirty="0" smtClean="0">
                <a:solidFill>
                  <a:schemeClr val="bg2">
                    <a:lumMod val="75000"/>
                  </a:schemeClr>
                </a:solidFill>
                <a:sym typeface="Wingdings" panose="05000000000000000000" pitchFamily="2" charset="2"/>
              </a:rPr>
              <a:t>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65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Adventures in C++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8" name="Ink 17"/>
              <p14:cNvContentPartPr/>
              <p14:nvPr/>
            </p14:nvContentPartPr>
            <p14:xfrm>
              <a:off x="3510960" y="2275600"/>
              <a:ext cx="4875480" cy="379188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87920" y="2254360"/>
                <a:ext cx="4923000" cy="3838320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extBox 18"/>
          <p:cNvSpPr txBox="1"/>
          <p:nvPr/>
        </p:nvSpPr>
        <p:spPr>
          <a:xfrm>
            <a:off x="4754880" y="3383280"/>
            <a:ext cx="299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All the C++ code in the world</a:t>
            </a:r>
            <a:endParaRPr lang="en-US" sz="3200" dirty="0"/>
          </a:p>
        </p:txBody>
      </p:sp>
      <p:sp>
        <p:nvSpPr>
          <p:cNvPr id="21" name="Line Callout 1 (Accent Bar) 20"/>
          <p:cNvSpPr/>
          <p:nvPr/>
        </p:nvSpPr>
        <p:spPr>
          <a:xfrm>
            <a:off x="457200" y="2275600"/>
            <a:ext cx="2651760" cy="477280"/>
          </a:xfrm>
          <a:prstGeom prst="accentCallout1">
            <a:avLst>
              <a:gd name="adj1" fmla="val 27311"/>
              <a:gd name="adj2" fmla="val 101596"/>
              <a:gd name="adj3" fmla="val 113539"/>
              <a:gd name="adj4" fmla="val 134040"/>
            </a:avLst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2000" dirty="0" smtClean="0"/>
              <a:t>The boundary, or fringe</a:t>
            </a:r>
            <a:endParaRPr lang="en-US" sz="2000" dirty="0"/>
          </a:p>
        </p:txBody>
      </p:sp>
      <p:sp>
        <p:nvSpPr>
          <p:cNvPr id="23" name="Line Callout 1 (Accent Bar) 22"/>
          <p:cNvSpPr/>
          <p:nvPr/>
        </p:nvSpPr>
        <p:spPr>
          <a:xfrm>
            <a:off x="457200" y="5590200"/>
            <a:ext cx="2651760" cy="477280"/>
          </a:xfrm>
          <a:prstGeom prst="accentCallout1">
            <a:avLst>
              <a:gd name="adj1" fmla="val 27919"/>
              <a:gd name="adj2" fmla="val 99844"/>
              <a:gd name="adj3" fmla="val -126704"/>
              <a:gd name="adj4" fmla="val 133219"/>
            </a:avLst>
          </a:prstGeom>
          <a:ln>
            <a:solidFill>
              <a:schemeClr val="accent2"/>
            </a:solidFill>
            <a:tailEnd type="oval" w="lg" len="lg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2000" dirty="0" smtClean="0"/>
              <a:t>Just 1 file</a:t>
            </a:r>
            <a:endParaRPr lang="en-US" sz="2000" dirty="0"/>
          </a:p>
        </p:txBody>
      </p:sp>
      <p:sp>
        <p:nvSpPr>
          <p:cNvPr id="25" name="Line Callout 1 (Accent Bar) 24"/>
          <p:cNvSpPr/>
          <p:nvPr/>
        </p:nvSpPr>
        <p:spPr>
          <a:xfrm>
            <a:off x="8507432" y="1877917"/>
            <a:ext cx="2651760" cy="477280"/>
          </a:xfrm>
          <a:prstGeom prst="accentCallout1">
            <a:avLst>
              <a:gd name="adj1" fmla="val 49815"/>
              <a:gd name="adj2" fmla="val -2126"/>
              <a:gd name="adj3" fmla="val 141516"/>
              <a:gd name="adj4" fmla="val -21953"/>
            </a:avLst>
          </a:prstGeom>
          <a:ln>
            <a:solidFill>
              <a:schemeClr val="accent2"/>
            </a:solidFill>
            <a:tailEnd type="oval" w="lg" len="lg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 smtClean="0"/>
              <a:t>200,00 files in the same project</a:t>
            </a:r>
            <a:endParaRPr lang="en-US" sz="2000" dirty="0"/>
          </a:p>
        </p:txBody>
      </p:sp>
      <p:sp>
        <p:nvSpPr>
          <p:cNvPr id="26" name="Line Callout 1 (Accent Bar) 25"/>
          <p:cNvSpPr/>
          <p:nvPr/>
        </p:nvSpPr>
        <p:spPr>
          <a:xfrm>
            <a:off x="8701541" y="5298391"/>
            <a:ext cx="2651760" cy="1060897"/>
          </a:xfrm>
          <a:prstGeom prst="accentCallout1">
            <a:avLst>
              <a:gd name="adj1" fmla="val 49815"/>
              <a:gd name="adj2" fmla="val -2126"/>
              <a:gd name="adj3" fmla="val -9015"/>
              <a:gd name="adj4" fmla="val -32298"/>
            </a:avLst>
          </a:prstGeom>
          <a:ln>
            <a:solidFill>
              <a:schemeClr val="accent2"/>
            </a:solidFill>
            <a:tailEnd type="oval" w="lg" len="lg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 smtClean="0"/>
              <a:t>Mega map/reduce on </a:t>
            </a:r>
            <a:r>
              <a:rPr lang="en-US" sz="2000" dirty="0" err="1" smtClean="0"/>
              <a:t>heterogeneus</a:t>
            </a:r>
            <a:r>
              <a:rPr lang="en-US" sz="2000" dirty="0" smtClean="0"/>
              <a:t> clusters with GPU and vector-units</a:t>
            </a:r>
            <a:endParaRPr lang="en-US" sz="2000" dirty="0"/>
          </a:p>
        </p:txBody>
      </p:sp>
      <p:sp>
        <p:nvSpPr>
          <p:cNvPr id="27" name="Line Callout 1 (Accent Bar) 26"/>
          <p:cNvSpPr/>
          <p:nvPr/>
        </p:nvSpPr>
        <p:spPr>
          <a:xfrm>
            <a:off x="0" y="3605349"/>
            <a:ext cx="2651760" cy="1093789"/>
          </a:xfrm>
          <a:prstGeom prst="accentCallout1">
            <a:avLst>
              <a:gd name="adj1" fmla="val 27919"/>
              <a:gd name="adj2" fmla="val 99844"/>
              <a:gd name="adj3" fmla="val 32135"/>
              <a:gd name="adj4" fmla="val 131249"/>
            </a:avLst>
          </a:prstGeom>
          <a:ln>
            <a:solidFill>
              <a:schemeClr val="accent2"/>
            </a:solidFill>
            <a:tailEnd type="oval" w="lg" len="lg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2000" dirty="0" smtClean="0"/>
              <a:t>Graphic advertisement with 100 surfaces attached together with 3 </a:t>
            </a:r>
            <a:r>
              <a:rPr lang="en-US" sz="2000" dirty="0" err="1" smtClean="0"/>
              <a:t>kinects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42925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 animBg="1"/>
      <p:bldP spid="23" grpId="0" animBg="1"/>
      <p:bldP spid="25" grpId="0" animBg="1"/>
      <p:bldP spid="26" grpId="0" animBg="1"/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magic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88" y="1598319"/>
            <a:ext cx="8445023" cy="4750325"/>
          </a:xfrm>
        </p:spPr>
      </p:pic>
    </p:spTree>
    <p:extLst>
      <p:ext uri="{BB962C8B-B14F-4D97-AF65-F5344CB8AC3E}">
        <p14:creationId xmlns:p14="http://schemas.microsoft.com/office/powerpoint/2010/main" val="144534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 with Graphics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Creativity</a:t>
            </a:r>
          </a:p>
          <a:p>
            <a:r>
              <a:rPr lang="en-US" dirty="0" smtClean="0"/>
              <a:t>Molding</a:t>
            </a:r>
          </a:p>
          <a:p>
            <a:r>
              <a:rPr lang="en-US" dirty="0" smtClean="0"/>
              <a:t>Art</a:t>
            </a:r>
          </a:p>
          <a:p>
            <a:r>
              <a:rPr lang="en-US" dirty="0" smtClean="0"/>
              <a:t>Experiment, prototype</a:t>
            </a:r>
          </a:p>
          <a:p>
            <a:r>
              <a:rPr lang="en-US" dirty="0" smtClean="0"/>
              <a:t>Fun, delight</a:t>
            </a:r>
          </a:p>
          <a:p>
            <a:r>
              <a:rPr lang="en-US" dirty="0" smtClean="0"/>
              <a:t>Throw ideas on the screen</a:t>
            </a:r>
          </a:p>
          <a:p>
            <a:r>
              <a:rPr lang="en-US" dirty="0" smtClean="0"/>
              <a:t>See them in motion</a:t>
            </a:r>
          </a:p>
          <a:p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Easy to access, low barrier</a:t>
            </a:r>
          </a:p>
          <a:p>
            <a:r>
              <a:rPr lang="en-US" dirty="0" smtClean="0"/>
              <a:t>Intuitive to do simple things</a:t>
            </a:r>
          </a:p>
          <a:p>
            <a:r>
              <a:rPr lang="en-US" dirty="0" smtClean="0"/>
              <a:t>Modern C++</a:t>
            </a:r>
          </a:p>
          <a:p>
            <a:r>
              <a:rPr lang="en-US" dirty="0" smtClean="0"/>
              <a:t>Don’t limit me</a:t>
            </a:r>
          </a:p>
          <a:p>
            <a:r>
              <a:rPr lang="en-US" dirty="0" smtClean="0"/>
              <a:t>Community</a:t>
            </a:r>
          </a:p>
          <a:p>
            <a:r>
              <a:rPr lang="en-US" dirty="0" err="1" smtClean="0"/>
              <a:t>Composable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04149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magic with Cinder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Word Shift Trailer_mediu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199" y="1825624"/>
            <a:ext cx="3074581" cy="4099441"/>
          </a:xfrm>
          <a:prstGeom prst="rect">
            <a:avLst/>
          </a:prstGeom>
        </p:spPr>
      </p:pic>
      <p:pic>
        <p:nvPicPr>
          <p:cNvPr id="16" name="Planetary_medium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900329" y="1825623"/>
            <a:ext cx="5465921" cy="4099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28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Nobody knows what “most” C++ programmers do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97" y="4071436"/>
            <a:ext cx="4122190" cy="231873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197" y="1821945"/>
            <a:ext cx="4122190" cy="2447551"/>
          </a:xfrm>
          <a:prstGeom prst="rect">
            <a:avLst/>
          </a:prstGeom>
        </p:spPr>
      </p:pic>
      <p:sp>
        <p:nvSpPr>
          <p:cNvPr id="19" name="Text Placeholder 2"/>
          <p:cNvSpPr txBox="1">
            <a:spLocks/>
          </p:cNvSpPr>
          <p:nvPr/>
        </p:nvSpPr>
        <p:spPr>
          <a:xfrm>
            <a:off x="5486400" y="1864428"/>
            <a:ext cx="6438900" cy="4525740"/>
          </a:xfrm>
          <a:prstGeom prst="rect">
            <a:avLst/>
          </a:prstGeom>
        </p:spPr>
        <p:txBody>
          <a:bodyPr/>
          <a:lstStyle>
            <a:lvl1pPr marL="0" indent="0" algn="l" defTabSz="914106" rtl="0" eaLnBrk="1" latinLnBrk="0" hangingPunct="1">
              <a:spcBef>
                <a:spcPct val="20000"/>
              </a:spcBef>
              <a:buFont typeface="Arial" pitchFamily="34" charset="0"/>
              <a:buNone/>
              <a:defRPr sz="3600" kern="12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indent="0" algn="l" defTabSz="914106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457052" indent="-228526" algn="l" defTabSz="9141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739538" indent="-282484" algn="l" defTabSz="914106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33131" indent="-293593" algn="l" defTabSz="914106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1" kern="1200"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3791" indent="-228526" algn="l" defTabSz="9141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843" indent="-228526" algn="l" defTabSz="9141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897" indent="-228526" algn="l" defTabSz="9141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4950" indent="-228526" algn="l" defTabSz="9141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100"/>
              </a:spcBef>
            </a:pPr>
            <a:r>
              <a:rPr lang="en-US" dirty="0" smtClean="0"/>
              <a:t>Did you know?</a:t>
            </a:r>
          </a:p>
          <a:p>
            <a:pPr lvl="1">
              <a:spcBef>
                <a:spcPts val="1100"/>
              </a:spcBef>
            </a:pPr>
            <a:r>
              <a:rPr lang="en-US" sz="2000" dirty="0" smtClean="0"/>
              <a:t>C++ library </a:t>
            </a:r>
            <a:r>
              <a:rPr lang="en-US" sz="2000" dirty="0" err="1" smtClean="0">
                <a:solidFill>
                  <a:schemeClr val="accent1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openFrameworks</a:t>
            </a:r>
            <a:r>
              <a:rPr lang="en-US" sz="2000" dirty="0" smtClean="0"/>
              <a:t> is widely used in teaching art &amp; design</a:t>
            </a:r>
          </a:p>
          <a:p>
            <a:pPr lvl="2">
              <a:spcBef>
                <a:spcPts val="600"/>
              </a:spcBef>
            </a:pPr>
            <a:r>
              <a:rPr lang="en-US" sz="1800" dirty="0" smtClean="0"/>
              <a:t>Incl. prestigious schools like </a:t>
            </a:r>
            <a:r>
              <a:rPr lang="en-US" sz="1800" dirty="0" smtClean="0">
                <a:solidFill>
                  <a:schemeClr val="accent1">
                    <a:lumMod val="75000"/>
                  </a:schemeClr>
                </a:solidFill>
              </a:rPr>
              <a:t>Parsons</a:t>
            </a:r>
            <a:r>
              <a:rPr lang="en-US" sz="1800" dirty="0" smtClean="0"/>
              <a:t> School for Design</a:t>
            </a:r>
          </a:p>
          <a:p>
            <a:pPr lvl="1">
              <a:spcBef>
                <a:spcPts val="1100"/>
              </a:spcBef>
            </a:pPr>
            <a:r>
              <a:rPr lang="en-US" sz="2000" dirty="0" smtClean="0"/>
              <a:t>C++ “creative coding” library 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Cinder</a:t>
            </a:r>
            <a:r>
              <a:rPr lang="en-US" sz="2000" dirty="0" smtClean="0"/>
              <a:t> awarded ad industry’s highest honor</a:t>
            </a:r>
            <a:endParaRPr lang="en-US" sz="1600" dirty="0" smtClean="0"/>
          </a:p>
          <a:p>
            <a:pPr lvl="2">
              <a:spcBef>
                <a:spcPts val="600"/>
              </a:spcBef>
            </a:pPr>
            <a:r>
              <a:rPr lang="fr-FR" sz="1800" dirty="0" err="1"/>
              <a:t>June</a:t>
            </a:r>
            <a:r>
              <a:rPr lang="fr-FR" sz="1800" dirty="0"/>
              <a:t> 2013: </a:t>
            </a:r>
            <a:r>
              <a:rPr lang="fr-FR" sz="1800" dirty="0">
                <a:solidFill>
                  <a:schemeClr val="accent1">
                    <a:lumMod val="75000"/>
                  </a:schemeClr>
                </a:solidFill>
              </a:rPr>
              <a:t>Cannes</a:t>
            </a:r>
            <a:r>
              <a:rPr lang="fr-FR" sz="1800" dirty="0"/>
              <a:t> Lions Festival, Innovation Grand </a:t>
            </a:r>
            <a:r>
              <a:rPr lang="fr-FR" sz="1800" dirty="0" smtClean="0"/>
              <a:t>Prix</a:t>
            </a:r>
          </a:p>
          <a:p>
            <a:pPr lvl="1">
              <a:spcBef>
                <a:spcPts val="1100"/>
              </a:spcBef>
            </a:pPr>
            <a:r>
              <a:rPr lang="en-US" sz="2000" dirty="0" smtClean="0"/>
              <a:t>C++ app 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Planetary</a:t>
            </a:r>
            <a:r>
              <a:rPr lang="en-US" sz="2000" dirty="0" smtClean="0"/>
              <a:t> acquired by </a:t>
            </a:r>
            <a:r>
              <a:rPr lang="en-US" sz="2000" dirty="0" smtClean="0">
                <a:solidFill>
                  <a:schemeClr val="accent1">
                    <a:lumMod val="75000"/>
                  </a:schemeClr>
                </a:solidFill>
              </a:rPr>
              <a:t>Smithsonian</a:t>
            </a:r>
          </a:p>
          <a:p>
            <a:pPr lvl="2">
              <a:spcBef>
                <a:spcPts val="600"/>
              </a:spcBef>
            </a:pPr>
            <a:r>
              <a:rPr lang="en-US" sz="1800" dirty="0" smtClean="0"/>
              <a:t>August 2013: The museum’s first-ever </a:t>
            </a:r>
            <a:r>
              <a:rPr lang="en-US" sz="1800" dirty="0" err="1" smtClean="0"/>
              <a:t>curation</a:t>
            </a:r>
            <a:r>
              <a:rPr lang="en-US" sz="1800" dirty="0" smtClean="0"/>
              <a:t>/preservation of code</a:t>
            </a:r>
          </a:p>
        </p:txBody>
      </p:sp>
    </p:spTree>
    <p:extLst>
      <p:ext uri="{BB962C8B-B14F-4D97-AF65-F5344CB8AC3E}">
        <p14:creationId xmlns:p14="http://schemas.microsoft.com/office/powerpoint/2010/main" val="588383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421798"/>
          </a:xfrm>
        </p:spPr>
        <p:txBody>
          <a:bodyPr/>
          <a:lstStyle/>
          <a:p>
            <a:r>
              <a:rPr lang="en-US" dirty="0" smtClean="0"/>
              <a:t>Let’s dive 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31850" y="4135965"/>
            <a:ext cx="10515600" cy="2295315"/>
          </a:xfrm>
        </p:spPr>
        <p:txBody>
          <a:bodyPr>
            <a:normAutofit/>
          </a:bodyPr>
          <a:lstStyle/>
          <a:p>
            <a:r>
              <a:rPr lang="en-US" dirty="0" smtClean="0"/>
              <a:t>Acquisition</a:t>
            </a:r>
            <a:br>
              <a:rPr lang="en-US" dirty="0" smtClean="0"/>
            </a:br>
            <a:r>
              <a:rPr lang="en-US" dirty="0" smtClean="0"/>
              <a:t>Playing with Cinder and Box2d</a:t>
            </a:r>
            <a:br>
              <a:rPr lang="en-US" dirty="0" smtClean="0"/>
            </a:br>
            <a:r>
              <a:rPr lang="en-US" dirty="0" smtClean="0"/>
              <a:t>Leveraging VS 2013 to make it easy to understand the code and experiment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Disclaimer! I’m no DX expert, nor Cinder expert!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br>
              <a:rPr lang="en-US" dirty="0" smtClean="0">
                <a:sym typeface="Wingdings" panose="05000000000000000000" pitchFamily="2" charset="2"/>
              </a:rPr>
            </a:br>
            <a:r>
              <a:rPr lang="en-US" dirty="0" smtClean="0">
                <a:sym typeface="Wingdings" panose="05000000000000000000" pitchFamily="2" charset="2"/>
              </a:rPr>
              <a:t>Just a dude exploring the fringe to understand more!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55758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did we see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Grab Cinder for Windows Store from </a:t>
            </a:r>
            <a:r>
              <a:rPr lang="en-US" dirty="0" err="1" smtClean="0"/>
              <a:t>github</a:t>
            </a:r>
            <a:endParaRPr lang="en-US" dirty="0" smtClean="0"/>
          </a:p>
          <a:p>
            <a:r>
              <a:rPr lang="en-US" dirty="0" smtClean="0"/>
              <a:t>Compile and look at one sample</a:t>
            </a:r>
          </a:p>
          <a:p>
            <a:r>
              <a:rPr lang="en-US" dirty="0" smtClean="0"/>
              <a:t>Simplified the code and made it reusable</a:t>
            </a:r>
          </a:p>
          <a:p>
            <a:r>
              <a:rPr lang="en-US" dirty="0" smtClean="0"/>
              <a:t>Created a new project, added pen support</a:t>
            </a:r>
          </a:p>
          <a:p>
            <a:r>
              <a:rPr lang="en-US" dirty="0" smtClean="0"/>
              <a:t>Looked into Box2D sample</a:t>
            </a:r>
          </a:p>
          <a:p>
            <a:r>
              <a:rPr lang="en-US" dirty="0" smtClean="0"/>
              <a:t>Hooked up Box2D and Cinder via a simple sandbox lib (from the Cinder community)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Github</a:t>
            </a:r>
            <a:r>
              <a:rPr lang="en-US" dirty="0" smtClean="0"/>
              <a:t> integration in VS</a:t>
            </a:r>
          </a:p>
          <a:p>
            <a:r>
              <a:rPr lang="en-US" dirty="0" smtClean="0"/>
              <a:t>Assets preview, class view in solution explorer, Peek Definition</a:t>
            </a:r>
          </a:p>
          <a:p>
            <a:r>
              <a:rPr lang="en-US" dirty="0" smtClean="0"/>
              <a:t>Extension SDKs, project templates</a:t>
            </a:r>
          </a:p>
          <a:p>
            <a:r>
              <a:rPr lang="en-US" dirty="0" smtClean="0"/>
              <a:t>PDB-based project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/>
          <p:cNvSpPr/>
          <p:nvPr/>
        </p:nvSpPr>
        <p:spPr>
          <a:xfrm rot="20637263">
            <a:off x="6797040" y="4409440"/>
            <a:ext cx="4114800" cy="155448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accent2"/>
                </a:solidFill>
              </a:rPr>
              <a:t>Inspired?</a:t>
            </a:r>
            <a:br>
              <a:rPr lang="en-US" sz="2800" b="1" dirty="0" smtClean="0">
                <a:solidFill>
                  <a:schemeClr val="accent2"/>
                </a:solidFill>
              </a:rPr>
            </a:br>
            <a:r>
              <a:rPr lang="en-US" sz="2800" b="1" dirty="0" smtClean="0">
                <a:solidFill>
                  <a:schemeClr val="accent2"/>
                </a:solidFill>
              </a:rPr>
              <a:t>Go write some cool demo! </a:t>
            </a:r>
            <a:r>
              <a:rPr lang="en-US" sz="2800" b="1" dirty="0" smtClean="0">
                <a:solidFill>
                  <a:schemeClr val="accent2"/>
                </a:solidFill>
                <a:sym typeface="Wingdings" panose="05000000000000000000" pitchFamily="2" charset="2"/>
              </a:rPr>
              <a:t> And experiment!</a:t>
            </a:r>
            <a:endParaRPr lang="en-US" sz="28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709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Your Adventure </a:t>
            </a:r>
            <a:r>
              <a:rPr lang="en-US" dirty="0"/>
              <a:t>in C</a:t>
            </a:r>
            <a:r>
              <a:rPr lang="en-US" dirty="0" smtClean="0"/>
              <a:t>++?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8" name="Ink 17"/>
              <p14:cNvContentPartPr/>
              <p14:nvPr/>
            </p14:nvContentPartPr>
            <p14:xfrm>
              <a:off x="3510960" y="2275600"/>
              <a:ext cx="4875480" cy="379188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487920" y="2254360"/>
                <a:ext cx="4923000" cy="3838320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TextBox 18"/>
          <p:cNvSpPr txBox="1"/>
          <p:nvPr/>
        </p:nvSpPr>
        <p:spPr>
          <a:xfrm>
            <a:off x="4754880" y="3383280"/>
            <a:ext cx="299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All the C++ code in the world</a:t>
            </a:r>
            <a:endParaRPr lang="en-US" sz="3200" dirty="0"/>
          </a:p>
        </p:txBody>
      </p:sp>
      <p:sp>
        <p:nvSpPr>
          <p:cNvPr id="21" name="Line Callout 1 (Accent Bar) 20"/>
          <p:cNvSpPr/>
          <p:nvPr/>
        </p:nvSpPr>
        <p:spPr>
          <a:xfrm>
            <a:off x="457200" y="2275600"/>
            <a:ext cx="2651760" cy="477280"/>
          </a:xfrm>
          <a:prstGeom prst="accentCallout1">
            <a:avLst>
              <a:gd name="adj1" fmla="val 27311"/>
              <a:gd name="adj2" fmla="val 101596"/>
              <a:gd name="adj3" fmla="val 113539"/>
              <a:gd name="adj4" fmla="val 134040"/>
            </a:avLst>
          </a:prstGeom>
          <a:ln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r>
              <a:rPr lang="en-US" sz="2000" dirty="0" smtClean="0"/>
              <a:t>The boundary, or fringe</a:t>
            </a:r>
            <a:endParaRPr lang="en-US" sz="2000" dirty="0"/>
          </a:p>
        </p:txBody>
      </p:sp>
      <p:sp>
        <p:nvSpPr>
          <p:cNvPr id="25" name="Line Callout 1 (Accent Bar) 24"/>
          <p:cNvSpPr/>
          <p:nvPr/>
        </p:nvSpPr>
        <p:spPr>
          <a:xfrm>
            <a:off x="8507432" y="1877917"/>
            <a:ext cx="2651760" cy="477280"/>
          </a:xfrm>
          <a:prstGeom prst="accentCallout1">
            <a:avLst>
              <a:gd name="adj1" fmla="val 49815"/>
              <a:gd name="adj2" fmla="val -2126"/>
              <a:gd name="adj3" fmla="val 141516"/>
              <a:gd name="adj4" fmla="val -21953"/>
            </a:avLst>
          </a:prstGeom>
          <a:ln>
            <a:solidFill>
              <a:schemeClr val="accent2"/>
            </a:solidFill>
            <a:tailEnd type="oval" w="lg" len="lg"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000" dirty="0" smtClean="0"/>
              <a:t>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80910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00" y="1825625"/>
            <a:ext cx="62738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Anything you </a:t>
            </a:r>
            <a:r>
              <a:rPr lang="en-US" dirty="0" smtClean="0"/>
              <a:t>need to </a:t>
            </a:r>
            <a:r>
              <a:rPr lang="en-US" dirty="0"/>
              <a:t>know/ask/rant/rave about VC++ and VS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38" t="32740" r="418" b="21038"/>
          <a:stretch/>
        </p:blipFill>
        <p:spPr>
          <a:xfrm>
            <a:off x="838200" y="1825625"/>
            <a:ext cx="3860800" cy="316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743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Visual C++ blog: </a:t>
            </a:r>
            <a:r>
              <a:rPr lang="en-US" dirty="0" smtClean="0">
                <a:hlinkClick r:id="rId3"/>
              </a:rPr>
              <a:t>http://blogs.msdn.com/vcblog</a:t>
            </a:r>
            <a:endParaRPr lang="en-US" dirty="0" smtClean="0"/>
          </a:p>
          <a:p>
            <a:r>
              <a:rPr lang="en-US" dirty="0" smtClean="0"/>
              <a:t>MSDN: </a:t>
            </a:r>
            <a:r>
              <a:rPr lang="en-US" dirty="0" smtClean="0">
                <a:hlinkClick r:id="rId4"/>
              </a:rPr>
              <a:t>http://msdn.microsoft.com/en-us/visualc/default.aspx</a:t>
            </a:r>
            <a:endParaRPr lang="en-US" dirty="0" smtClean="0"/>
          </a:p>
          <a:p>
            <a:r>
              <a:rPr lang="en-US" dirty="0" err="1" smtClean="0"/>
              <a:t>GoingNative</a:t>
            </a:r>
            <a:r>
              <a:rPr lang="en-US" dirty="0" smtClean="0"/>
              <a:t>: </a:t>
            </a:r>
            <a:r>
              <a:rPr lang="en-US" dirty="0" smtClean="0">
                <a:hlinkClick r:id="rId5"/>
              </a:rPr>
              <a:t>http://channel9.msdn.com/Shows/C9-GoingNative</a:t>
            </a:r>
            <a:r>
              <a:rPr lang="en-US" dirty="0" smtClean="0"/>
              <a:t> </a:t>
            </a:r>
          </a:p>
          <a:p>
            <a:r>
              <a:rPr lang="en-US" dirty="0" smtClean="0"/>
              <a:t>Cinder on Windows Store: </a:t>
            </a:r>
            <a:r>
              <a:rPr lang="en-US" dirty="0" smtClean="0">
                <a:hlinkClick r:id="rId6"/>
              </a:rPr>
              <a:t>http://channel9.msdn.com/coding4fun/articles/Getting-started-with-Cinder-for-Windows-Store-Apps</a:t>
            </a:r>
            <a:endParaRPr lang="en-US" dirty="0" smtClean="0"/>
          </a:p>
          <a:p>
            <a:r>
              <a:rPr lang="en-US" dirty="0" smtClean="0"/>
              <a:t>PDB project</a:t>
            </a:r>
            <a:r>
              <a:rPr lang="en-US" dirty="0"/>
              <a:t>: </a:t>
            </a:r>
            <a:r>
              <a:rPr lang="en-US" u="sng" dirty="0">
                <a:hlinkClick r:id="rId7"/>
              </a:rPr>
              <a:t>http://visualstudiogallery.msdn.microsoft.com/952cac4e-fe4d-40a8-9656-9ae863bedbff</a:t>
            </a:r>
            <a:r>
              <a:rPr lang="en-US" dirty="0" smtClean="0"/>
              <a:t> </a:t>
            </a:r>
          </a:p>
          <a:p>
            <a:r>
              <a:rPr lang="en-US" dirty="0" smtClean="0"/>
              <a:t>Write to </a:t>
            </a:r>
            <a:r>
              <a:rPr lang="en-US" dirty="0" err="1" smtClean="0"/>
              <a:t>alecont</a:t>
            </a:r>
            <a:r>
              <a:rPr lang="en-US" dirty="0" smtClean="0"/>
              <a:t> and </a:t>
            </a:r>
            <a:r>
              <a:rPr lang="en-US" dirty="0" err="1" smtClean="0"/>
              <a:t>eric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Ale Contenti </a:t>
            </a:r>
            <a:r>
              <a:rPr lang="en-US" dirty="0" smtClean="0">
                <a:hlinkClick r:id="rId8"/>
              </a:rPr>
              <a:t>alecont@microsoft.com</a:t>
            </a:r>
            <a:endParaRPr lang="en-US" dirty="0" smtClean="0"/>
          </a:p>
          <a:p>
            <a:pPr lvl="1"/>
            <a:r>
              <a:rPr lang="en-US" dirty="0" smtClean="0"/>
              <a:t>Eric Battalio </a:t>
            </a:r>
            <a:r>
              <a:rPr lang="en-US" dirty="0" smtClean="0">
                <a:hlinkClick r:id="rId9"/>
              </a:rPr>
              <a:t>ebattali@microsoft.com</a:t>
            </a:r>
            <a:endParaRPr lang="en-US" dirty="0" smtClean="0"/>
          </a:p>
          <a:p>
            <a:pPr lvl="1"/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solidFill>
              <a:schemeClr val="accent2"/>
            </a:solid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solidFill>
              <a:schemeClr val="accent2">
                <a:lumMod val="50000"/>
              </a:schemeClr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8528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38200" y="1819174"/>
            <a:ext cx="10515600" cy="5871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smtClean="0"/>
              <a:t>Visual C++ principles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838200" y="2406315"/>
            <a:ext cx="10515600" cy="58714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Upcoming Visual Studio </a:t>
            </a:r>
            <a:r>
              <a:rPr lang="en-US" sz="2800" dirty="0" smtClean="0"/>
              <a:t>2013 features</a:t>
            </a:r>
            <a:endParaRPr lang="en-US" sz="28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838200" y="3297527"/>
            <a:ext cx="5264217" cy="56613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en-US" dirty="0" smtClean="0"/>
              <a:t>Experimenting with Graphics</a:t>
            </a:r>
            <a:endParaRPr lang="en-US" sz="2800" dirty="0"/>
          </a:p>
        </p:txBody>
      </p:sp>
      <p:sp>
        <p:nvSpPr>
          <p:cNvPr id="7" name="Content Placeholder 5"/>
          <p:cNvSpPr txBox="1">
            <a:spLocks/>
          </p:cNvSpPr>
          <p:nvPr/>
        </p:nvSpPr>
        <p:spPr>
          <a:xfrm>
            <a:off x="6089583" y="3297527"/>
            <a:ext cx="5264217" cy="566139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Visual Studio productivity features</a:t>
            </a:r>
            <a:endParaRPr lang="en-US" dirty="0"/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838200" y="3863666"/>
            <a:ext cx="5251383" cy="56613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Cinder</a:t>
            </a:r>
            <a:endParaRPr lang="en-US" dirty="0"/>
          </a:p>
        </p:txBody>
      </p:sp>
      <p:sp>
        <p:nvSpPr>
          <p:cNvPr id="9" name="Content Placeholder 5"/>
          <p:cNvSpPr txBox="1">
            <a:spLocks/>
          </p:cNvSpPr>
          <p:nvPr/>
        </p:nvSpPr>
        <p:spPr>
          <a:xfrm>
            <a:off x="825366" y="4429805"/>
            <a:ext cx="5264217" cy="566139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Box2D</a:t>
            </a:r>
            <a:endParaRPr lang="en-US" dirty="0"/>
          </a:p>
        </p:txBody>
      </p:sp>
      <p:sp>
        <p:nvSpPr>
          <p:cNvPr id="10" name="Content Placeholder 5"/>
          <p:cNvSpPr txBox="1">
            <a:spLocks/>
          </p:cNvSpPr>
          <p:nvPr/>
        </p:nvSpPr>
        <p:spPr>
          <a:xfrm>
            <a:off x="6089583" y="3863665"/>
            <a:ext cx="5264217" cy="566139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Extension SDKs</a:t>
            </a:r>
            <a:endParaRPr lang="en-US" dirty="0"/>
          </a:p>
        </p:txBody>
      </p:sp>
      <p:sp>
        <p:nvSpPr>
          <p:cNvPr id="11" name="Content Placeholder 5"/>
          <p:cNvSpPr txBox="1">
            <a:spLocks/>
          </p:cNvSpPr>
          <p:nvPr/>
        </p:nvSpPr>
        <p:spPr>
          <a:xfrm>
            <a:off x="6096000" y="4429805"/>
            <a:ext cx="5264217" cy="566139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PDB Projects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25366" y="5300015"/>
            <a:ext cx="10515600" cy="5871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/>
              <a:t>Anything you need to know/ask/rant/rave about VC++ and VS </a:t>
            </a:r>
            <a:r>
              <a:rPr lang="en-US" sz="2800" dirty="0">
                <a:sym typeface="Wingdings" panose="05000000000000000000" pitchFamily="2" charset="2"/>
              </a:rPr>
              <a:t></a:t>
            </a:r>
            <a:endParaRPr lang="en-US" sz="4000" dirty="0"/>
          </a:p>
        </p:txBody>
      </p:sp>
      <p:sp>
        <p:nvSpPr>
          <p:cNvPr id="13" name="Rectangle 12"/>
          <p:cNvSpPr/>
          <p:nvPr/>
        </p:nvSpPr>
        <p:spPr>
          <a:xfrm>
            <a:off x="825366" y="5897656"/>
            <a:ext cx="10515600" cy="58714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 smtClean="0"/>
              <a:t>Resources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61140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uiExpand="1" build="p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C++ principles</a:t>
            </a:r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15" name="Rectangle 1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pattFill prst="ltDnDiag">
              <a:fgClr>
                <a:schemeClr val="accent1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/>
          <p:cNvSpPr/>
          <p:nvPr/>
        </p:nvSpPr>
        <p:spPr>
          <a:xfrm>
            <a:off x="1183640" y="3025184"/>
            <a:ext cx="3687726" cy="3157428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smtClean="0">
                <a:solidFill>
                  <a:schemeClr val="accent2"/>
                </a:solidFill>
              </a:rPr>
              <a:t>productivity</a:t>
            </a:r>
            <a:endParaRPr lang="en-US" sz="2400" dirty="0" smtClean="0">
              <a:solidFill>
                <a:schemeClr val="accent2"/>
              </a:solidFill>
            </a:endParaRPr>
          </a:p>
          <a:p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smtClean="0">
                <a:solidFill>
                  <a:schemeClr val="accent2"/>
                </a:solidFill>
              </a:rPr>
              <a:t>  </a:t>
            </a:r>
            <a:r>
              <a:rPr lang="en-US" sz="2400" dirty="0" smtClean="0"/>
              <a:t>Visual Studio integration</a:t>
            </a:r>
          </a:p>
          <a:p>
            <a:r>
              <a:rPr lang="en-US" sz="2400" dirty="0" smtClean="0"/>
              <a:t>   Libraries discovery,</a:t>
            </a:r>
            <a:br>
              <a:rPr lang="en-US" sz="2400" dirty="0" smtClean="0"/>
            </a:br>
            <a:r>
              <a:rPr lang="en-US" sz="2400" dirty="0" smtClean="0"/>
              <a:t>      acquisition, deployment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Immersive code</a:t>
            </a:r>
            <a:br>
              <a:rPr lang="en-US" sz="2400" dirty="0" smtClean="0"/>
            </a:br>
            <a:r>
              <a:rPr lang="en-US" sz="2400" dirty="0" smtClean="0"/>
              <a:t>      production experience</a:t>
            </a:r>
          </a:p>
          <a:p>
            <a:r>
              <a:rPr lang="en-US" sz="2400" dirty="0" smtClean="0"/>
              <a:t>   Code understanding</a:t>
            </a:r>
          </a:p>
          <a:p>
            <a:r>
              <a:rPr lang="en-US" sz="2400" dirty="0" smtClean="0"/>
              <a:t>   Code debugging</a:t>
            </a:r>
            <a:endParaRPr lang="en-US" sz="2400" b="1" dirty="0" smtClean="0">
              <a:solidFill>
                <a:schemeClr val="accent2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772128" y="1825625"/>
            <a:ext cx="3338624" cy="3152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smtClean="0">
                <a:solidFill>
                  <a:schemeClr val="accent2"/>
                </a:solidFill>
              </a:rPr>
              <a:t>core C++ values</a:t>
            </a:r>
            <a:endParaRPr lang="en-US" sz="2400" dirty="0" smtClean="0">
              <a:solidFill>
                <a:schemeClr val="accent2"/>
              </a:solidFill>
            </a:endParaRPr>
          </a:p>
          <a:p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smtClean="0">
                <a:solidFill>
                  <a:schemeClr val="accent2"/>
                </a:solidFill>
              </a:rPr>
              <a:t>  </a:t>
            </a:r>
            <a:r>
              <a:rPr lang="en-US" sz="2400" dirty="0" smtClean="0"/>
              <a:t>Performance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Standard conformance</a:t>
            </a:r>
          </a:p>
          <a:p>
            <a:r>
              <a:rPr lang="en-US" sz="2400" dirty="0" smtClean="0"/>
              <a:t>   Cross platform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Pay for play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Stability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Open C++ community</a:t>
            </a:r>
          </a:p>
          <a:p>
            <a:r>
              <a:rPr lang="en-US" sz="2400" dirty="0"/>
              <a:t> </a:t>
            </a:r>
            <a:r>
              <a:rPr lang="en-US" sz="2400" dirty="0" smtClean="0"/>
              <a:t>  Down to the metal</a:t>
            </a:r>
            <a:endParaRPr lang="en-US" sz="2400" b="1" dirty="0" smtClean="0">
              <a:solidFill>
                <a:schemeClr val="accent2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8011513" y="3349698"/>
            <a:ext cx="3340719" cy="199848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smtClean="0">
                <a:solidFill>
                  <a:schemeClr val="accent2"/>
                </a:solidFill>
              </a:rPr>
              <a:t>innovation</a:t>
            </a:r>
            <a:endParaRPr lang="en-US" sz="2400" dirty="0" smtClean="0">
              <a:solidFill>
                <a:schemeClr val="accent2"/>
              </a:solidFill>
            </a:endParaRPr>
          </a:p>
          <a:p>
            <a:r>
              <a:rPr lang="en-US" sz="2400" b="1" dirty="0">
                <a:solidFill>
                  <a:schemeClr val="accent2"/>
                </a:solidFill>
              </a:rPr>
              <a:t> </a:t>
            </a:r>
            <a:r>
              <a:rPr lang="en-US" sz="2400" b="1" dirty="0" smtClean="0">
                <a:solidFill>
                  <a:schemeClr val="accent2"/>
                </a:solidFill>
              </a:rPr>
              <a:t>  </a:t>
            </a:r>
            <a:r>
              <a:rPr lang="en-US" sz="2400" dirty="0" smtClean="0"/>
              <a:t>Leading and</a:t>
            </a:r>
            <a:br>
              <a:rPr lang="en-US" sz="2400" dirty="0" smtClean="0"/>
            </a:br>
            <a:r>
              <a:rPr lang="en-US" sz="2400" dirty="0" smtClean="0"/>
              <a:t>       collaborating with the</a:t>
            </a:r>
            <a:br>
              <a:rPr lang="en-US" sz="2400" dirty="0" smtClean="0"/>
            </a:br>
            <a:r>
              <a:rPr lang="en-US" sz="2400" dirty="0" smtClean="0"/>
              <a:t>       industry</a:t>
            </a:r>
            <a:endParaRPr lang="en-US" sz="2400" b="1" dirty="0" smtClean="0">
              <a:solidFill>
                <a:schemeClr val="accent2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31628" y="1477925"/>
            <a:ext cx="11121656" cy="4976037"/>
          </a:xfrm>
          <a:prstGeom prst="rect">
            <a:avLst/>
          </a:prstGeom>
          <a:noFill/>
          <a:ln w="57150"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000" b="1" dirty="0" smtClean="0">
                <a:solidFill>
                  <a:schemeClr val="accent2"/>
                </a:solidFill>
              </a:rPr>
              <a:t>Microsoft ecosystem</a:t>
            </a:r>
          </a:p>
          <a:p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  Easy to leverage and integrate</a:t>
            </a:r>
            <a:br>
              <a:rPr lang="en-US" sz="2000" dirty="0" smtClean="0">
                <a:solidFill>
                  <a:schemeClr val="tx1"/>
                </a:solidFill>
              </a:rPr>
            </a:br>
            <a:r>
              <a:rPr lang="en-US" sz="2000" dirty="0" smtClean="0">
                <a:solidFill>
                  <a:schemeClr val="tx1"/>
                </a:solidFill>
              </a:rPr>
              <a:t>   the value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smtClean="0">
                <a:solidFill>
                  <a:schemeClr val="tx1"/>
                </a:solidFill>
              </a:rPr>
              <a:t>of </a:t>
            </a:r>
            <a:r>
              <a:rPr lang="en-US" sz="2000" smtClean="0">
                <a:solidFill>
                  <a:schemeClr val="tx1"/>
                </a:solidFill>
              </a:rPr>
              <a:t>the different</a:t>
            </a:r>
            <a:r>
              <a:rPr lang="en-US" sz="2000" dirty="0" smtClean="0">
                <a:solidFill>
                  <a:schemeClr val="tx1"/>
                </a:solidFill>
              </a:rPr>
              <a:t/>
            </a:r>
            <a:br>
              <a:rPr lang="en-US" sz="2000" dirty="0" smtClean="0">
                <a:solidFill>
                  <a:schemeClr val="tx1"/>
                </a:solidFill>
              </a:rPr>
            </a:br>
            <a:r>
              <a:rPr lang="en-US" sz="2000" dirty="0" smtClean="0">
                <a:solidFill>
                  <a:schemeClr val="tx1"/>
                </a:solidFill>
              </a:rPr>
              <a:t>   MS platforms</a:t>
            </a:r>
          </a:p>
        </p:txBody>
      </p:sp>
    </p:spTree>
    <p:extLst>
      <p:ext uri="{BB962C8B-B14F-4D97-AF65-F5344CB8AC3E}">
        <p14:creationId xmlns:p14="http://schemas.microsoft.com/office/powerpoint/2010/main" val="167029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9" grpId="0" animBg="1"/>
      <p:bldP spid="31" grpId="0" animBg="1"/>
      <p:bldP spid="3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2013 – What’s New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</a:p>
          <a:p>
            <a:r>
              <a:rPr lang="en-US" dirty="0" err="1" smtClean="0"/>
              <a:t>Std</a:t>
            </a:r>
            <a:r>
              <a:rPr lang="en-US" dirty="0" smtClean="0"/>
              <a:t> Conformance</a:t>
            </a:r>
          </a:p>
          <a:p>
            <a:r>
              <a:rPr lang="en-US" dirty="0" smtClean="0"/>
              <a:t>Cross platform</a:t>
            </a:r>
          </a:p>
          <a:p>
            <a:r>
              <a:rPr lang="en-US" dirty="0" smtClean="0"/>
              <a:t>Productivity</a:t>
            </a:r>
          </a:p>
          <a:p>
            <a:r>
              <a:rPr lang="en-US" dirty="0" smtClean="0"/>
              <a:t>Microsoft ecosystem</a:t>
            </a:r>
          </a:p>
          <a:p>
            <a:endParaRPr lang="en-US" dirty="0" smtClean="0"/>
          </a:p>
        </p:txBody>
      </p:sp>
      <p:grpSp>
        <p:nvGrpSpPr>
          <p:cNvPr id="16" name="Group 15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6" name="Rectangle 5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05953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2013 -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</a:p>
          <a:p>
            <a:pPr lvl="1"/>
            <a:r>
              <a:rPr lang="en-US" dirty="0" smtClean="0"/>
              <a:t>Better auto-vectorization</a:t>
            </a:r>
          </a:p>
          <a:p>
            <a:pPr lvl="1"/>
            <a:r>
              <a:rPr lang="en-US" dirty="0" smtClean="0"/>
              <a:t>Vector calling convention</a:t>
            </a:r>
          </a:p>
          <a:p>
            <a:pPr lvl="1"/>
            <a:r>
              <a:rPr lang="en-US" dirty="0" smtClean="0"/>
              <a:t>C++ AMP: shared memory support, enhanced texture support, debugging support on Win7</a:t>
            </a:r>
          </a:p>
          <a:p>
            <a:pPr lvl="1"/>
            <a:r>
              <a:rPr lang="en-US" dirty="0" smtClean="0"/>
              <a:t>Graphics debugging: support in VS Express, remote capture, compute </a:t>
            </a:r>
            <a:r>
              <a:rPr lang="en-US" dirty="0" err="1" smtClean="0"/>
              <a:t>shader</a:t>
            </a:r>
            <a:r>
              <a:rPr lang="en-US" dirty="0"/>
              <a:t> </a:t>
            </a:r>
            <a:r>
              <a:rPr lang="en-US" dirty="0" smtClean="0"/>
              <a:t>debugging, faster frame capture and caching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6" name="Rectangle 5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428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2013 – </a:t>
            </a:r>
            <a:r>
              <a:rPr lang="en-US" dirty="0" err="1" smtClean="0"/>
              <a:t>Std</a:t>
            </a:r>
            <a:r>
              <a:rPr lang="en-US" dirty="0" smtClean="0"/>
              <a:t> Conformance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fontAlgn="ctr"/>
            <a:r>
              <a:rPr lang="en-US" dirty="0"/>
              <a:t>Explicit conversion operators</a:t>
            </a:r>
          </a:p>
          <a:p>
            <a:pPr fontAlgn="ctr"/>
            <a:r>
              <a:rPr lang="en-US" dirty="0"/>
              <a:t>Non-static data member initializers</a:t>
            </a:r>
          </a:p>
          <a:p>
            <a:pPr fontAlgn="ctr"/>
            <a:r>
              <a:rPr lang="en-US" dirty="0"/>
              <a:t>Raw string literals</a:t>
            </a:r>
          </a:p>
          <a:p>
            <a:pPr fontAlgn="ctr"/>
            <a:r>
              <a:rPr lang="en-US" dirty="0"/>
              <a:t>= default</a:t>
            </a:r>
          </a:p>
          <a:p>
            <a:pPr fontAlgn="ctr"/>
            <a:r>
              <a:rPr lang="en-US" dirty="0"/>
              <a:t>Function template default arguments</a:t>
            </a:r>
          </a:p>
          <a:p>
            <a:pPr fontAlgn="ctr"/>
            <a:r>
              <a:rPr lang="en-US" dirty="0"/>
              <a:t>= delete</a:t>
            </a:r>
          </a:p>
          <a:p>
            <a:pPr fontAlgn="ctr"/>
            <a:r>
              <a:rPr lang="en-US" dirty="0"/>
              <a:t>Delegating constructors</a:t>
            </a:r>
          </a:p>
          <a:p>
            <a:pPr fontAlgn="ctr"/>
            <a:r>
              <a:rPr lang="en-US" dirty="0"/>
              <a:t>“using” aliases</a:t>
            </a:r>
          </a:p>
          <a:p>
            <a:pPr fontAlgn="ctr"/>
            <a:r>
              <a:rPr lang="en-US" dirty="0"/>
              <a:t>C++14 libs: type </a:t>
            </a:r>
            <a:r>
              <a:rPr lang="en-US" dirty="0" smtClean="0"/>
              <a:t>aliases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fontAlgn="ctr"/>
            <a:r>
              <a:rPr lang="en-US" dirty="0" smtClean="0"/>
              <a:t>Uniform </a:t>
            </a:r>
            <a:r>
              <a:rPr lang="en-US" dirty="0" err="1" smtClean="0"/>
              <a:t>init</a:t>
            </a:r>
            <a:r>
              <a:rPr lang="en-US" dirty="0" smtClean="0"/>
              <a:t> &amp; </a:t>
            </a:r>
            <a:r>
              <a:rPr lang="en-US" dirty="0" err="1" smtClean="0"/>
              <a:t>initializer_lists</a:t>
            </a:r>
            <a:endParaRPr lang="en-US" dirty="0" smtClean="0"/>
          </a:p>
          <a:p>
            <a:pPr fontAlgn="ctr"/>
            <a:r>
              <a:rPr lang="en-US" dirty="0" smtClean="0"/>
              <a:t>Variadic templates</a:t>
            </a:r>
          </a:p>
          <a:p>
            <a:pPr fontAlgn="ctr"/>
            <a:r>
              <a:rPr lang="en-US" dirty="0" smtClean="0"/>
              <a:t>C++14 libs: </a:t>
            </a:r>
            <a:r>
              <a:rPr lang="en-US" dirty="0" err="1" smtClean="0"/>
              <a:t>cbegin</a:t>
            </a:r>
            <a:r>
              <a:rPr lang="en-US" dirty="0" smtClean="0"/>
              <a:t>/ greater&lt;&gt;/</a:t>
            </a:r>
            <a:r>
              <a:rPr lang="en-US" dirty="0" err="1" smtClean="0"/>
              <a:t>make_unique</a:t>
            </a:r>
            <a:endParaRPr lang="en-US" dirty="0" smtClean="0"/>
          </a:p>
          <a:p>
            <a:pPr fontAlgn="ctr"/>
            <a:r>
              <a:rPr lang="en-US" dirty="0"/>
              <a:t>C99 compound literals</a:t>
            </a:r>
          </a:p>
          <a:p>
            <a:pPr fontAlgn="ctr"/>
            <a:r>
              <a:rPr lang="en-US" dirty="0" smtClean="0"/>
              <a:t>C99 </a:t>
            </a:r>
            <a:r>
              <a:rPr lang="en-US" dirty="0"/>
              <a:t>variable </a:t>
            </a:r>
            <a:r>
              <a:rPr lang="en-US" dirty="0" err="1" smtClean="0"/>
              <a:t>decls</a:t>
            </a:r>
            <a:endParaRPr lang="en-US" dirty="0" smtClean="0"/>
          </a:p>
          <a:p>
            <a:pPr fontAlgn="ctr"/>
            <a:r>
              <a:rPr lang="en-US" dirty="0" smtClean="0"/>
              <a:t>C99 </a:t>
            </a:r>
            <a:r>
              <a:rPr lang="en-US" dirty="0"/>
              <a:t>_</a:t>
            </a:r>
            <a:r>
              <a:rPr lang="en-US" dirty="0" err="1"/>
              <a:t>Bool</a:t>
            </a:r>
            <a:endParaRPr lang="en-US" dirty="0"/>
          </a:p>
          <a:p>
            <a:pPr fontAlgn="ctr"/>
            <a:r>
              <a:rPr lang="en-US" dirty="0" smtClean="0"/>
              <a:t>C99 designated initializers</a:t>
            </a:r>
          </a:p>
          <a:p>
            <a:endParaRPr lang="en-US" dirty="0" smtClean="0"/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6" name="Rectangle 5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289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2013 – Cross platform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C++ REST SDK</a:t>
            </a:r>
          </a:p>
          <a:p>
            <a:pPr lvl="1">
              <a:spcBef>
                <a:spcPts val="1800"/>
              </a:spcBef>
            </a:pPr>
            <a:r>
              <a:rPr lang="en-US" dirty="0" smtClean="0"/>
              <a:t>Cloud-based client-server communications library for C++</a:t>
            </a:r>
          </a:p>
          <a:p>
            <a:pPr lvl="1">
              <a:spcBef>
                <a:spcPts val="1800"/>
              </a:spcBef>
            </a:pPr>
            <a:r>
              <a:rPr lang="en-US" dirty="0" smtClean="0"/>
              <a:t>Connecting </a:t>
            </a:r>
            <a:r>
              <a:rPr lang="en-US" dirty="0"/>
              <a:t>and interacting with </a:t>
            </a:r>
            <a:r>
              <a:rPr lang="en-US" dirty="0" err="1"/>
              <a:t>RESTful</a:t>
            </a:r>
            <a:r>
              <a:rPr lang="en-US" dirty="0"/>
              <a:t> </a:t>
            </a:r>
            <a:r>
              <a:rPr lang="en-US" dirty="0" smtClean="0"/>
              <a:t>services</a:t>
            </a:r>
          </a:p>
          <a:p>
            <a:pPr lvl="1">
              <a:spcBef>
                <a:spcPts val="1800"/>
              </a:spcBef>
            </a:pPr>
            <a:r>
              <a:rPr lang="en-US" dirty="0" smtClean="0"/>
              <a:t>Uncompromised </a:t>
            </a:r>
            <a:r>
              <a:rPr lang="en-US" dirty="0"/>
              <a:t>performance and </a:t>
            </a:r>
            <a:r>
              <a:rPr lang="en-US" dirty="0" smtClean="0"/>
              <a:t>productivity</a:t>
            </a:r>
          </a:p>
          <a:p>
            <a:pPr lvl="1">
              <a:spcBef>
                <a:spcPts val="1800"/>
              </a:spcBef>
            </a:pPr>
            <a:r>
              <a:rPr lang="en-US" dirty="0" smtClean="0"/>
              <a:t>Asynchrony for responsiveness and scalability</a:t>
            </a:r>
          </a:p>
          <a:p>
            <a:pPr lvl="1">
              <a:spcBef>
                <a:spcPts val="1800"/>
              </a:spcBef>
            </a:pPr>
            <a:r>
              <a:rPr lang="en-US" dirty="0" smtClean="0"/>
              <a:t>Uses </a:t>
            </a:r>
            <a:r>
              <a:rPr lang="en-US" dirty="0"/>
              <a:t>modern C++11 </a:t>
            </a:r>
            <a:r>
              <a:rPr lang="en-US" dirty="0" smtClean="0"/>
              <a:t>patterns</a:t>
            </a:r>
          </a:p>
          <a:p>
            <a:pPr lvl="1">
              <a:spcBef>
                <a:spcPts val="1800"/>
              </a:spcBef>
            </a:pPr>
            <a:r>
              <a:rPr lang="en-US" dirty="0" smtClean="0"/>
              <a:t>Cross-platform </a:t>
            </a:r>
            <a:r>
              <a:rPr lang="en-US" dirty="0"/>
              <a:t>enabled and OSS</a:t>
            </a:r>
          </a:p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8" name="Rectangle 7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529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2013 – Productivity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Code formatting</a:t>
            </a:r>
          </a:p>
          <a:p>
            <a:r>
              <a:rPr lang="en-US" dirty="0" smtClean="0"/>
              <a:t>Header/code switching</a:t>
            </a:r>
          </a:p>
          <a:p>
            <a:r>
              <a:rPr lang="en-US" dirty="0" smtClean="0"/>
              <a:t>Code peek</a:t>
            </a:r>
          </a:p>
          <a:p>
            <a:r>
              <a:rPr lang="en-US" dirty="0" smtClean="0"/>
              <a:t>Code Analysis UI enhancements</a:t>
            </a:r>
          </a:p>
          <a:p>
            <a:r>
              <a:rPr lang="en-US" dirty="0" smtClean="0"/>
              <a:t>NuGet for C++</a:t>
            </a:r>
          </a:p>
          <a:p>
            <a:r>
              <a:rPr lang="en-US" dirty="0" err="1" smtClean="0"/>
              <a:t>Async</a:t>
            </a:r>
            <a:r>
              <a:rPr lang="en-US" dirty="0" smtClean="0"/>
              <a:t> debugging</a:t>
            </a:r>
          </a:p>
          <a:p>
            <a:r>
              <a:rPr lang="en-US" dirty="0" smtClean="0"/>
              <a:t>Just-my-code debugging</a:t>
            </a:r>
          </a:p>
          <a:p>
            <a:r>
              <a:rPr lang="en-US" dirty="0" smtClean="0"/>
              <a:t>Better </a:t>
            </a:r>
            <a:r>
              <a:rPr lang="en-US" dirty="0" err="1" smtClean="0"/>
              <a:t>interop</a:t>
            </a:r>
            <a:r>
              <a:rPr lang="en-US" dirty="0" smtClean="0"/>
              <a:t> debugging (JavaScript/C++, C#/VB/C++, </a:t>
            </a:r>
            <a:r>
              <a:rPr lang="en-US" dirty="0" err="1" smtClean="0"/>
              <a:t>CPython</a:t>
            </a:r>
            <a:r>
              <a:rPr lang="en-US" dirty="0" smtClean="0"/>
              <a:t>/C++, GPU/CPU)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5449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 Studio 2013 – Microsoft ecosystem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Support for Windows 8.1 Store Apps</a:t>
            </a:r>
          </a:p>
          <a:p>
            <a:pPr lvl="1"/>
            <a:r>
              <a:rPr lang="en-US" dirty="0" smtClean="0"/>
              <a:t>Live tiles, push notifications, new </a:t>
            </a:r>
            <a:r>
              <a:rPr lang="en-US" dirty="0" err="1" smtClean="0"/>
              <a:t>WinMD</a:t>
            </a:r>
            <a:r>
              <a:rPr lang="en-US" dirty="0" smtClean="0"/>
              <a:t> constructs</a:t>
            </a:r>
          </a:p>
          <a:p>
            <a:pPr lvl="1"/>
            <a:r>
              <a:rPr lang="en-US" dirty="0" smtClean="0"/>
              <a:t>Better XAML Designer</a:t>
            </a:r>
          </a:p>
          <a:p>
            <a:pPr lvl="1"/>
            <a:r>
              <a:rPr lang="en-US" dirty="0" smtClean="0"/>
              <a:t>Deeper diagnostics: </a:t>
            </a:r>
            <a:r>
              <a:rPr lang="en-US" sz="2400" dirty="0" smtClean="0"/>
              <a:t>XAML UI responsiveness profiling, Energy profiler, CPU profiling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0661781" y="365125"/>
            <a:ext cx="693019" cy="1033901"/>
            <a:chOff x="10661781" y="365125"/>
            <a:chExt cx="693019" cy="1033901"/>
          </a:xfrm>
        </p:grpSpPr>
        <p:sp>
          <p:nvSpPr>
            <p:cNvPr id="5" name="Rectangle 4"/>
            <p:cNvSpPr/>
            <p:nvPr/>
          </p:nvSpPr>
          <p:spPr>
            <a:xfrm>
              <a:off x="11006792" y="813810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0661782" y="365125"/>
              <a:ext cx="693018" cy="134936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0661782" y="500062"/>
              <a:ext cx="693018" cy="134753"/>
            </a:xfrm>
            <a:prstGeom prst="rect">
              <a:avLst/>
            </a:prstGeom>
            <a:solidFill>
              <a:schemeClr val="accent1"/>
            </a:solid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0661781" y="673800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0661781" y="818238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0661781" y="952302"/>
              <a:ext cx="346509" cy="142205"/>
            </a:xfrm>
            <a:prstGeom prst="rect">
              <a:avLst/>
            </a:prstGeom>
            <a:pattFill prst="ltDnDiag">
              <a:fgClr>
                <a:schemeClr val="accent2"/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0661781" y="1129336"/>
              <a:ext cx="693018" cy="134936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0661781" y="1264273"/>
              <a:ext cx="693018" cy="134753"/>
            </a:xfrm>
            <a:prstGeom prst="rect">
              <a:avLst/>
            </a:prstGeom>
            <a:pattFill prst="ltDnDiag">
              <a:fgClr>
                <a:schemeClr val="accent6">
                  <a:lumMod val="60000"/>
                  <a:lumOff val="4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008290" y="671187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1008290" y="949689"/>
              <a:ext cx="346509" cy="142205"/>
            </a:xfrm>
            <a:prstGeom prst="rect">
              <a:avLst/>
            </a:prstGeom>
            <a:pattFill prst="ltDnDiag">
              <a:fgClr>
                <a:schemeClr val="accent2">
                  <a:lumMod val="50000"/>
                </a:schemeClr>
              </a:fgClr>
              <a:bgClr>
                <a:schemeClr val="bg1"/>
              </a:bgClr>
            </a:pattFill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0831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DD81DF5E0C7B42927E98D21270ACDA" ma:contentTypeVersion="0" ma:contentTypeDescription="Create a new document." ma:contentTypeScope="" ma:versionID="2eac62996b4487021cc9e9c0ef89af37">
  <xsd:schema xmlns:xsd="http://www.w3.org/2001/XMLSchema" xmlns:xs="http://www.w3.org/2001/XMLSchema" xmlns:p="http://schemas.microsoft.com/office/2006/metadata/properties" xmlns:ns3="230e9df3-be65-4c73-a93b-d1236ebd677e" targetNamespace="http://schemas.microsoft.com/office/2006/metadata/properties" ma:root="true" ma:fieldsID="2a6d442de56b4f94f17978f75f6cfe9b" ns3:_=""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3:TaxKeywordTaxHTField" minOccurs="0"/>
                <xsd:element ref="ns3:TaxCatchAll" minOccurs="0"/>
                <xsd:element ref="ns3:TaxCatchAllLabe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8" nillable="true" ma:taxonomy="true" ma:internalName="TaxKeywordTaxHTField" ma:taxonomyFieldName="TaxKeyword" ma:displayName="Enterprise Keywords" ma:fieldId="{23f27201-bee3-471e-b2e7-b64fd8b7ca38}" ma:taxonomyMulti="true" ma:sspId="e385fb40-52d4-4fae-9c5b-3e8ff8a5878e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hidden="true" ma:list="{bd7527ea-db6a-4450-9d96-00b533568642}" ma:internalName="TaxCatchAll" ma:showField="CatchAllData" ma:web="c4d6dec1-04b8-4372-a3f2-f2912f60d7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hidden="true" ma:list="{bd7527ea-db6a-4450-9d96-00b533568642}" ma:internalName="TaxCatchAllLabel" ma:readOnly="true" ma:showField="CatchAllDataLabel" ma:web="c4d6dec1-04b8-4372-a3f2-f2912f60d72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KeywordTaxHTField xmlns="230e9df3-be65-4c73-a93b-d1236ebd677e">
      <Terms xmlns="http://schemas.microsoft.com/office/infopath/2007/PartnerControls"/>
    </TaxKeywordTaxHTField>
    <TaxCatchAll xmlns="230e9df3-be65-4c73-a93b-d1236ebd677e"/>
  </documentManagement>
</p:properties>
</file>

<file path=customXml/itemProps1.xml><?xml version="1.0" encoding="utf-8"?>
<ds:datastoreItem xmlns:ds="http://schemas.openxmlformats.org/officeDocument/2006/customXml" ds:itemID="{C2809FFE-A3C7-4A62-9EF0-39B69ECB68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6EAC122-D184-4E18-94FA-75DC172ED1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E54EFB-8295-4B68-968D-4234AC067806}">
  <ds:schemaRefs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230e9df3-be65-4c73-a93b-d1236ebd677e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2102</TotalTime>
  <Words>758</Words>
  <Application>Microsoft Office PowerPoint</Application>
  <PresentationFormat>Widescreen</PresentationFormat>
  <Paragraphs>167</Paragraphs>
  <Slides>19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Segoe UI Semibold</vt:lpstr>
      <vt:lpstr>Wingdings</vt:lpstr>
      <vt:lpstr>Office Theme</vt:lpstr>
      <vt:lpstr>New Adventures in C++ with Cinder and More</vt:lpstr>
      <vt:lpstr>Agenda</vt:lpstr>
      <vt:lpstr>Visual C++ principles</vt:lpstr>
      <vt:lpstr>Visual Studio 2013 – What’s New</vt:lpstr>
      <vt:lpstr>Visual Studio 2013 - Performance</vt:lpstr>
      <vt:lpstr>Visual Studio 2013 – Std Conformance</vt:lpstr>
      <vt:lpstr>Visual Studio 2013 – Cross platform</vt:lpstr>
      <vt:lpstr>Visual Studio 2013 – Productivity</vt:lpstr>
      <vt:lpstr>Visual Studio 2013 – Microsoft ecosystem</vt:lpstr>
      <vt:lpstr>New Adventures in C++</vt:lpstr>
      <vt:lpstr>Creating magic</vt:lpstr>
      <vt:lpstr>Experiment with Graphics</vt:lpstr>
      <vt:lpstr>Creating magic with Cinder</vt:lpstr>
      <vt:lpstr>Nobody knows what “most” C++ programmers do</vt:lpstr>
      <vt:lpstr>Let’s dive in</vt:lpstr>
      <vt:lpstr>What did we see</vt:lpstr>
      <vt:lpstr>What’s Your Adventure in C++?</vt:lpstr>
      <vt:lpstr>Questions?</vt:lpstr>
      <vt:lpstr>Resources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Adventures in C++ with Cinder and More</dc:title>
  <dc:creator>Ale Contenti</dc:creator>
  <cp:lastModifiedBy>Ale Contenti</cp:lastModifiedBy>
  <cp:revision>53</cp:revision>
  <dcterms:created xsi:type="dcterms:W3CDTF">2013-10-14T19:09:43Z</dcterms:created>
  <dcterms:modified xsi:type="dcterms:W3CDTF">2013-10-17T17:47:18Z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0x0101000ADD81DF5E0C7B42927E98D21270ACDA</vt:lpwstr>
  </property>
</Properties>
</file>

<file path=docProps/thumbnail.jpeg>
</file>